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440A-8F76-43FC-B42C-7F69AF25C25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0263-CBAB-4008-ADC3-8357424B36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open?id=0BzFJ0ooxRzffNjU2Y2ZkZWUtNzEzZi00MDg3LTg2ZTItOTZkNmZiZWI0NWJ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3" y="1142984"/>
            <a:ext cx="35004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Формирующее оценивание</a:t>
            </a:r>
          </a:p>
          <a:p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в начальной школе</a:t>
            </a:r>
            <a:endParaRPr lang="ru-RU" sz="4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521495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Учитель МБОУ СОШ </a:t>
            </a:r>
          </a:p>
          <a:p>
            <a:r>
              <a:rPr lang="ru-RU" b="1" dirty="0" smtClean="0">
                <a:latin typeface="Monotype Corsiva" pitchFamily="66" charset="0"/>
              </a:rPr>
              <a:t>«Школа будущего» </a:t>
            </a:r>
          </a:p>
          <a:p>
            <a:r>
              <a:rPr lang="ru-RU" b="1" dirty="0" smtClean="0">
                <a:latin typeface="Monotype Corsiva" pitchFamily="66" charset="0"/>
              </a:rPr>
              <a:t>Киселева Лилия Владимировна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071546"/>
            <a:ext cx="400052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Формирующее оценивание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процесс                     развитие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цель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        мотивация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обратная связь.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785786" y="2143116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2000232" y="2143116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178695" y="1607331"/>
            <a:ext cx="642942" cy="571504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678761" y="2107397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000364" y="1714488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628" y="928670"/>
            <a:ext cx="335758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Формирующее оценивание – это процесс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предполагающий развитие с определенной целью,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опирающийся на мотивацию и имеющий обратную связь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093717"/>
          <a:ext cx="3571900" cy="5192804"/>
        </p:xfrm>
        <a:graphic>
          <a:graphicData uri="http://schemas.openxmlformats.org/drawingml/2006/table">
            <a:tbl>
              <a:tblPr/>
              <a:tblGrid>
                <a:gridCol w="1785950"/>
                <a:gridCol w="1785950"/>
              </a:tblGrid>
              <a:tr h="581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Педагог описывает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Ученик понимает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Критерий и его содержание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(Какой результат оцениваю?)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Чему учусь? Что развиваю?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Уровни (какой шкалой пользуюсь?)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Как фиксируется мой результат?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Характеристику каждого уровня ( По каким признакам я определяю проявление того или иного уровня?)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32120" algn="l"/>
                        </a:tabLs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Как я пойму, что нахожусь на том,  или ином уровне развития этого умения? Как я пойму, что этому научился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42976" y="428604"/>
            <a:ext cx="3214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Общая логика оценивания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857364"/>
            <a:ext cx="3143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Monotype Corsiva" pitchFamily="66" charset="0"/>
              </a:rPr>
              <a:t>У</a:t>
            </a:r>
            <a:r>
              <a:rPr lang="ru-RU" sz="2800" dirty="0" smtClean="0">
                <a:latin typeface="Monotype Corsiva" pitchFamily="66" charset="0"/>
              </a:rPr>
              <a:t>чебные цели становятся открытыми и понятными для детей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428604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              Урок  </a:t>
            </a:r>
          </a:p>
          <a:p>
            <a:r>
              <a:rPr lang="ru-RU" sz="3200" dirty="0" smtClean="0">
                <a:latin typeface="Monotype Corsiva" pitchFamily="66" charset="0"/>
              </a:rPr>
              <a:t>    русского языка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85786" y="1842194"/>
            <a:ext cx="36433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Выделять грамматическую основу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Ставить вопросы к второстепенным членам предложения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Видеть однородные члены предложения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Ставить запятую между однородными членами предложения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Записывать графически схему предложения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714356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Этапы урока. Оценивание</a:t>
            </a:r>
            <a:endParaRPr lang="ru-RU" sz="2400" dirty="0"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857753" y="1812095"/>
          <a:ext cx="3643338" cy="4136005"/>
        </p:xfrm>
        <a:graphic>
          <a:graphicData uri="http://schemas.openxmlformats.org/drawingml/2006/table">
            <a:tbl>
              <a:tblPr/>
              <a:tblGrid>
                <a:gridCol w="1643073"/>
                <a:gridCol w="1143008"/>
                <a:gridCol w="857257"/>
              </a:tblGrid>
              <a:tr h="1295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Критерии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Monotype Corsiva" pitchFamily="66" charset="0"/>
                          <a:ea typeface="Calibri"/>
                          <a:cs typeface="Times New Roman"/>
                        </a:rPr>
                        <a:t>Максималь-ное</a:t>
                      </a:r>
                      <a:r>
                        <a:rPr lang="ru-RU" sz="1600" b="1" dirty="0" smtClean="0">
                          <a:latin typeface="Monotype Corsiva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количество баллов за задание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Сколько баллов </a:t>
                      </a:r>
                      <a:r>
                        <a:rPr lang="ru-RU" sz="1600" b="1" dirty="0" err="1" smtClean="0">
                          <a:latin typeface="Monotype Corsiva" pitchFamily="66" charset="0"/>
                          <a:ea typeface="Calibri"/>
                          <a:cs typeface="Times New Roman"/>
                        </a:rPr>
                        <a:t>зарабо-тал</a:t>
                      </a:r>
                      <a:endParaRPr lang="ru-RU" sz="16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Выписал все  слова (если меньше, сокращаем кол-во баллов на 1,2 )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1 балл за слово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Все слова записал без ошибок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1 балл за слово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Подчеркнул все орфограммы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1 балл за слово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Всего баллов заработал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86380" y="128586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1. Словарная работа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42910" y="785794"/>
            <a:ext cx="38576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Работа с предложениями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Найди  грамматическую основу, подчеркни, сделай схему, поставь запятую, если нужно. Обозначь однородные члены предложения.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Река разбушевалась и вышла из берегов.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 улице  шли  мамы папы дети.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______________________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57752" y="642919"/>
          <a:ext cx="3571901" cy="4524288"/>
        </p:xfrm>
        <a:graphic>
          <a:graphicData uri="http://schemas.openxmlformats.org/drawingml/2006/table">
            <a:tbl>
              <a:tblPr/>
              <a:tblGrid>
                <a:gridCol w="1975945"/>
                <a:gridCol w="987972"/>
                <a:gridCol w="607984"/>
              </a:tblGrid>
              <a:tr h="1156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Критерии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Да (каждое да-1 балл)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Подчеркнул главные члены предложения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Сделал схему, обозначил однородные члены </a:t>
                      </a:r>
                      <a:r>
                        <a:rPr lang="ru-RU" sz="1800" b="1" dirty="0" smtClean="0">
                          <a:latin typeface="Monotype Corsiva" pitchFamily="66" charset="0"/>
                          <a:ea typeface="Calibri"/>
                          <a:cs typeface="Times New Roman"/>
                        </a:rPr>
                        <a:t>предложения, поставил запятые </a:t>
                      </a: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Выполнил без ошибок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Всего баллов заработал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214422"/>
          <a:ext cx="3357585" cy="4552880"/>
        </p:xfrm>
        <a:graphic>
          <a:graphicData uri="http://schemas.openxmlformats.org/drawingml/2006/table">
            <a:tbl>
              <a:tblPr/>
              <a:tblGrid>
                <a:gridCol w="1500198"/>
                <a:gridCol w="1071570"/>
                <a:gridCol w="785817"/>
              </a:tblGrid>
              <a:tr h="445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Критерии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Да (каждое да-1 балл)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Подчеркнул главные члены предложения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Сделал схему, обозначил однородные члены предложения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Выполнил без ошибок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Monotype Corsiva" pitchFamily="66" charset="0"/>
                          <a:ea typeface="Calibri"/>
                          <a:cs typeface="Times New Roman"/>
                        </a:rPr>
                        <a:t>Всего баллов заработал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57224" y="571480"/>
            <a:ext cx="3429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3. Работа с предложениями «Стена»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786710" y="571480"/>
            <a:ext cx="549275" cy="411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072066" y="457200"/>
            <a:ext cx="40719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Итоговая отметка за урок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1785926"/>
            <a:ext cx="35719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Monotype Corsiva" pitchFamily="66" charset="0"/>
              </a:rPr>
              <a:t>Итог урока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b="1" dirty="0" smtClean="0">
                <a:latin typeface="Monotype Corsiva" pitchFamily="66" charset="0"/>
              </a:rPr>
              <a:t>высокий</a:t>
            </a:r>
            <a:r>
              <a:rPr lang="ru-RU" sz="2000" dirty="0" smtClean="0">
                <a:latin typeface="Monotype Corsiva" pitchFamily="66" charset="0"/>
              </a:rPr>
              <a:t>  - самостоятельно справился со всеми заданиями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b="1" dirty="0" smtClean="0">
                <a:latin typeface="Monotype Corsiva" pitchFamily="66" charset="0"/>
              </a:rPr>
              <a:t>выше среднего </a:t>
            </a:r>
            <a:r>
              <a:rPr lang="ru-RU" sz="2000" dirty="0" smtClean="0">
                <a:latin typeface="Monotype Corsiva" pitchFamily="66" charset="0"/>
              </a:rPr>
              <a:t>- трудности при выполнении одного задания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b="1" dirty="0" smtClean="0">
                <a:latin typeface="Monotype Corsiva" pitchFamily="66" charset="0"/>
              </a:rPr>
              <a:t>средний</a:t>
            </a:r>
            <a:r>
              <a:rPr lang="ru-RU" sz="2000" dirty="0" smtClean="0">
                <a:latin typeface="Monotype Corsiva" pitchFamily="66" charset="0"/>
              </a:rPr>
              <a:t>- ошибся в двух заданиях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ниже среднего - в половине заданий испытывал трудности и допускал ошибки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latin typeface="Monotype Corsiva" pitchFamily="66" charset="0"/>
              </a:rPr>
              <a:t> </a:t>
            </a:r>
            <a:r>
              <a:rPr lang="ru-RU" sz="2000" b="1" dirty="0" smtClean="0">
                <a:latin typeface="Monotype Corsiva" pitchFamily="66" charset="0"/>
              </a:rPr>
              <a:t>низкий </a:t>
            </a:r>
            <a:r>
              <a:rPr lang="ru-RU" sz="2000" dirty="0" smtClean="0">
                <a:latin typeface="Monotype Corsiva" pitchFamily="66" charset="0"/>
              </a:rPr>
              <a:t>- не справился ни с одним заданием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785794"/>
            <a:ext cx="3000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otype Corsiva" pitchFamily="66" charset="0"/>
              </a:rPr>
              <a:t>Источники</a:t>
            </a:r>
            <a:r>
              <a:rPr lang="ru-RU" b="1" dirty="0" smtClean="0">
                <a:latin typeface="Monotype Corsiva" pitchFamily="66" charset="0"/>
              </a:rPr>
              <a:t>:</a:t>
            </a:r>
          </a:p>
          <a:p>
            <a:pPr algn="ctr"/>
            <a:endParaRPr lang="ru-RU" b="1" dirty="0">
              <a:latin typeface="Monotype Corsiva" pitchFamily="66" charset="0"/>
            </a:endParaRPr>
          </a:p>
          <a:p>
            <a:r>
              <a:rPr lang="ru-RU" dirty="0" err="1">
                <a:latin typeface="Monotype Corsiva" pitchFamily="66" charset="0"/>
              </a:rPr>
              <a:t>Пинская</a:t>
            </a:r>
            <a:r>
              <a:rPr lang="ru-RU" dirty="0">
                <a:latin typeface="Monotype Corsiva" pitchFamily="66" charset="0"/>
              </a:rPr>
              <a:t> М.А. </a:t>
            </a:r>
            <a:r>
              <a:rPr lang="ru-RU" dirty="0">
                <a:latin typeface="Monotype Corsiva" pitchFamily="66" charset="0"/>
                <a:hlinkClick r:id="rId3"/>
              </a:rPr>
              <a:t>Формирующее оценивание: оценивание для обучения.</a:t>
            </a:r>
            <a:r>
              <a:rPr lang="ru-RU" dirty="0">
                <a:latin typeface="Monotype Corsiva" pitchFamily="66" charset="0"/>
              </a:rPr>
              <a:t> Практическое руководство для </a:t>
            </a:r>
            <a:r>
              <a:rPr lang="ru-RU" dirty="0" smtClean="0">
                <a:latin typeface="Monotype Corsiva" pitchFamily="66" charset="0"/>
              </a:rPr>
              <a:t>учителей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714620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Monotype Corsiva" pitchFamily="66" charset="0"/>
              </a:rPr>
              <a:t>Кузнецова И. М. Формирующее оценивание в образовательном процессе при реализации ФГОС ООО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381</Words>
  <Application>Microsoft Office PowerPoint</Application>
  <PresentationFormat>Экран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kiseleva</dc:creator>
  <cp:lastModifiedBy>kiseleva</cp:lastModifiedBy>
  <cp:revision>13</cp:revision>
  <dcterms:created xsi:type="dcterms:W3CDTF">2017-12-06T14:27:55Z</dcterms:created>
  <dcterms:modified xsi:type="dcterms:W3CDTF">2017-12-06T16:39:40Z</dcterms:modified>
</cp:coreProperties>
</file>